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77" r:id="rId6"/>
    <p:sldId id="258" r:id="rId7"/>
    <p:sldId id="259" r:id="rId8"/>
    <p:sldId id="275" r:id="rId9"/>
    <p:sldId id="262" r:id="rId10"/>
    <p:sldId id="263" r:id="rId11"/>
    <p:sldId id="261" r:id="rId12"/>
    <p:sldId id="265" r:id="rId13"/>
    <p:sldId id="264" r:id="rId14"/>
    <p:sldId id="27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74227E-BDF9-48CC-89A7-7D781D073632}" v="10" dt="2021-10-27T20:31:47.1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3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3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16268-70E9-4390-B8F4-CAC5FC03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Quasi Rigid Domain Decomposition Of Icosahedral Capsids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D07E4-8B43-4B93-8AE0-83073F74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3" y="1853180"/>
            <a:ext cx="3228025" cy="28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79" name="Rectangle 80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4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1358FF-F88C-42C9-9BDB-DC996607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0428" y="638550"/>
            <a:ext cx="5802804" cy="558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2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327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E353E-BCEE-4FFD-A44D-F73D704B3E82}"/>
              </a:ext>
            </a:extLst>
          </p:cNvPr>
          <p:cNvSpPr txBox="1"/>
          <p:nvPr/>
        </p:nvSpPr>
        <p:spPr>
          <a:xfrm>
            <a:off x="8735402" y="2320103"/>
            <a:ext cx="2404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Distance Fluctuation Matrix</a:t>
            </a:r>
          </a:p>
        </p:txBody>
      </p:sp>
    </p:spTree>
    <p:extLst>
      <p:ext uri="{BB962C8B-B14F-4D97-AF65-F5344CB8AC3E}">
        <p14:creationId xmlns:p14="http://schemas.microsoft.com/office/powerpoint/2010/main" val="366225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855115-8A6B-46F8-9167-3D2E8F529858}"/>
              </a:ext>
            </a:extLst>
          </p:cNvPr>
          <p:cNvSpPr/>
          <p:nvPr/>
        </p:nvSpPr>
        <p:spPr>
          <a:xfrm>
            <a:off x="0" y="-7525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34475-3D4E-45BA-B8D9-3F7803ED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9" y="2268490"/>
            <a:ext cx="2509141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  Visualization</a:t>
            </a:r>
          </a:p>
        </p:txBody>
      </p:sp>
      <p:pic>
        <p:nvPicPr>
          <p:cNvPr id="4" name="Picture 3" descr="Map&#10;&#10;Description automatically generated with low confidence">
            <a:extLst>
              <a:ext uri="{FF2B5EF4-FFF2-40B4-BE49-F238E27FC236}">
                <a16:creationId xmlns:a16="http://schemas.microsoft.com/office/drawing/2014/main" id="{B19448FA-A898-45D4-ABA7-0BB8399F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78" y="58327"/>
            <a:ext cx="6481643" cy="6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83F1-CDF2-45F4-9E24-F66EA5B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Decomposition: Clustering Problem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FE6E418-E7F7-426B-9A79-C736142932E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478732" y="2017161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/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blipFill>
                <a:blip r:embed="rId2"/>
                <a:stretch>
                  <a:fillRect l="-2247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>
            <a:extLst>
              <a:ext uri="{FF2B5EF4-FFF2-40B4-BE49-F238E27FC236}">
                <a16:creationId xmlns:a16="http://schemas.microsoft.com/office/drawing/2014/main" id="{2A5D9748-4047-4B48-979F-D12DA9A15CE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20008" y="3143328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dirty="0"/>
              <a:t>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/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 0,            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/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average fluctuation between connected pairs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blipFill>
                <a:blip r:embed="rId4"/>
                <a:stretch>
                  <a:fillRect t="-13187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2" name="Picture 16">
            <a:extLst>
              <a:ext uri="{FF2B5EF4-FFF2-40B4-BE49-F238E27FC236}">
                <a16:creationId xmlns:a16="http://schemas.microsoft.com/office/drawing/2014/main" id="{E393DE39-6014-4EF5-A62C-5314DAF3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00" y="1800274"/>
            <a:ext cx="5124459" cy="50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2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3225-E88D-4377-8624-E84D73EC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20460-B6CE-4395-8AB9-62008E7C11B1}"/>
              </a:ext>
            </a:extLst>
          </p:cNvPr>
          <p:cNvSpPr txBox="1"/>
          <p:nvPr/>
        </p:nvSpPr>
        <p:spPr>
          <a:xfrm>
            <a:off x="1063769" y="2476098"/>
            <a:ext cx="23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 To Laplacian </a:t>
            </a:r>
          </a:p>
          <a:p>
            <a:pPr algn="ctr"/>
            <a:r>
              <a:rPr lang="en-US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/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/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A70D40-2CE1-4C0B-BD9C-CED5D79E0CEB}"/>
              </a:ext>
            </a:extLst>
          </p:cNvPr>
          <p:cNvSpPr txBox="1"/>
          <p:nvPr/>
        </p:nvSpPr>
        <p:spPr>
          <a:xfrm>
            <a:off x="4565637" y="2612996"/>
            <a:ext cx="246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k Eigenvectors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5A2DD-862C-471C-9248-B23741E37809}"/>
              </a:ext>
            </a:extLst>
          </p:cNvPr>
          <p:cNvSpPr txBox="1"/>
          <p:nvPr/>
        </p:nvSpPr>
        <p:spPr>
          <a:xfrm>
            <a:off x="8440474" y="2612996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Eigenvectors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DCF9-AD0F-4ABE-8858-4B344BE18062}"/>
              </a:ext>
            </a:extLst>
          </p:cNvPr>
          <p:cNvSpPr txBox="1"/>
          <p:nvPr/>
        </p:nvSpPr>
        <p:spPr>
          <a:xfrm>
            <a:off x="9033552" y="32043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/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𝑐𝑙𝑢𝑠𝑡𝑒𝑟𝑠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blipFill>
                <a:blip r:embed="rId4"/>
                <a:stretch>
                  <a:fillRect l="-3704" r="-13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-Means Clustering — The Science of Machine Learning">
            <a:extLst>
              <a:ext uri="{FF2B5EF4-FFF2-40B4-BE49-F238E27FC236}">
                <a16:creationId xmlns:a16="http://schemas.microsoft.com/office/drawing/2014/main" id="{D80A62A3-D5CA-41FC-995A-7C0992850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32" y="3690454"/>
            <a:ext cx="3753435" cy="28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9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0A-F639-42E5-B65D-3492DCA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78E71-BCBE-4A76-B5A4-F902E9280C24}"/>
              </a:ext>
            </a:extLst>
          </p:cNvPr>
          <p:cNvSpPr txBox="1"/>
          <p:nvPr/>
        </p:nvSpPr>
        <p:spPr>
          <a:xfrm>
            <a:off x="1189210" y="249524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/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023088-088B-4906-8C36-15FB0A4E8714}"/>
              </a:ext>
            </a:extLst>
          </p:cNvPr>
          <p:cNvSpPr txBox="1"/>
          <p:nvPr/>
        </p:nvSpPr>
        <p:spPr>
          <a:xfrm>
            <a:off x="640459" y="4013199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b: Distance Between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0DEFF-8F93-43A2-B2D9-73A724C92BFF}"/>
              </a:ext>
            </a:extLst>
          </p:cNvPr>
          <p:cNvSpPr txBox="1"/>
          <p:nvPr/>
        </p:nvSpPr>
        <p:spPr>
          <a:xfrm>
            <a:off x="581192" y="4653535"/>
            <a:ext cx="293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 Distance Between Points in Clusters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9517D-8708-4EC6-B650-E05E0814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54" y="2435494"/>
            <a:ext cx="706853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1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4C25-3854-4314-8E4A-1A78A380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1a34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56DF-11BA-41B5-9747-9FC1B1B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7" y="2438107"/>
            <a:ext cx="7068536" cy="3524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54D21-2871-485A-B5CD-14A45BCC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34" y="2353820"/>
            <a:ext cx="3877708" cy="3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E7DF-70FD-49F1-A92B-149AE632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1Cwp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B7599-8A38-4E8D-95EA-1AEC390F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3" y="2173526"/>
            <a:ext cx="3964949" cy="373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A4849-9904-44CE-B4C5-BECCBE5E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0" y="2540000"/>
            <a:ext cx="6569543" cy="32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C9A1-B087-4F45-B60C-A5C44C6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1dwn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72609-2D11-4BD8-A250-406F6BA1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03" y="2076687"/>
            <a:ext cx="4523367" cy="407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99940-6ECA-4335-A5CD-40E406B9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681471"/>
            <a:ext cx="5794216" cy="28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3112-EB70-4CA5-8F1F-DE5B7E22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3dkt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2432E-B08E-4E4F-8FB5-44ACE2CA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1" y="2518267"/>
            <a:ext cx="7059010" cy="3515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4799C-1A29-4DAE-96BE-DFB96852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91" y="2001599"/>
            <a:ext cx="2534718" cy="2274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9FD1E-4512-4289-81FF-29C53E04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60" y="4275875"/>
            <a:ext cx="2533849" cy="24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0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436373-BCB9-4207-862E-B90D219A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1EC67-CFB9-410D-8AAC-93740853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09398"/>
            <a:ext cx="7094227" cy="45861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935FA7-A569-489B-8448-16B92B58D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095744" cy="94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7BF71-0EBF-419F-9083-AAED5BB5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5" y="469103"/>
            <a:ext cx="3529584" cy="94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123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047A-22EF-4617-AB97-AD64884D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9809-A791-4F41-9B58-F9C0CBA34536}"/>
              </a:ext>
            </a:extLst>
          </p:cNvPr>
          <p:cNvSpPr txBox="1"/>
          <p:nvPr/>
        </p:nvSpPr>
        <p:spPr>
          <a:xfrm>
            <a:off x="2065127" y="19126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7184D-F5FD-4177-8B59-E94B70257A86}"/>
              </a:ext>
            </a:extLst>
          </p:cNvPr>
          <p:cNvSpPr txBox="1"/>
          <p:nvPr/>
        </p:nvSpPr>
        <p:spPr>
          <a:xfrm>
            <a:off x="7833267" y="191262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Quasi-Rigid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6817-A06B-4AC0-BC16-E81560E6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85" y="2353407"/>
            <a:ext cx="3964949" cy="3730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F50F-9A63-4024-A860-3EC7D79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55" y="2332569"/>
            <a:ext cx="4017185" cy="37509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4D0310-9987-49E9-BADE-91516C302FD2}"/>
              </a:ext>
            </a:extLst>
          </p:cNvPr>
          <p:cNvSpPr/>
          <p:nvPr/>
        </p:nvSpPr>
        <p:spPr>
          <a:xfrm>
            <a:off x="5361964" y="38329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1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61F6-F5B2-49CF-8251-6A6B797F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65779-0CAF-4EF5-8AED-EB5782F5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1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5186-C1E2-4C56-9F11-4C7400E9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1" y="-34101"/>
            <a:ext cx="10018713" cy="1752599"/>
          </a:xfrm>
        </p:spPr>
        <p:txBody>
          <a:bodyPr/>
          <a:lstStyle/>
          <a:p>
            <a:r>
              <a:rPr lang="en-US" dirty="0"/>
              <a:t>Quasi Rigidity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CDA-2038-461D-9011-561B92581F74}"/>
              </a:ext>
            </a:extLst>
          </p:cNvPr>
          <p:cNvSpPr txBox="1"/>
          <p:nvPr/>
        </p:nvSpPr>
        <p:spPr>
          <a:xfrm>
            <a:off x="1994194" y="4752171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Internal Distances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87A363-39D3-47C7-8350-AC29105883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00" y="1853048"/>
            <a:ext cx="2494724" cy="26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CD80C-B19A-4F91-9171-7BE308B404B8}"/>
              </a:ext>
            </a:extLst>
          </p:cNvPr>
          <p:cNvSpPr txBox="1"/>
          <p:nvPr/>
        </p:nvSpPr>
        <p:spPr>
          <a:xfrm>
            <a:off x="7380313" y="4798337"/>
            <a:ext cx="219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Minimal Fluctuation  Of Internal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/>
              <p:nvPr/>
            </p:nvSpPr>
            <p:spPr>
              <a:xfrm>
                <a:off x="4128974" y="5703331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74" y="5703331"/>
                <a:ext cx="3251339" cy="381708"/>
              </a:xfrm>
              <a:prstGeom prst="rect">
                <a:avLst/>
              </a:prstGeom>
              <a:blipFill>
                <a:blip r:embed="rId3"/>
                <a:stretch>
                  <a:fillRect l="-2247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Molecular Dynamics">
            <a:extLst>
              <a:ext uri="{FF2B5EF4-FFF2-40B4-BE49-F238E27FC236}">
                <a16:creationId xmlns:a16="http://schemas.microsoft.com/office/drawing/2014/main" id="{2C722D55-64B7-4BE5-B493-BDF57AF58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18" y="197716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4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51A-421D-49E0-BEC3-5C59488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6" y="0"/>
            <a:ext cx="10018713" cy="1752599"/>
          </a:xfrm>
        </p:spPr>
        <p:txBody>
          <a:bodyPr/>
          <a:lstStyle/>
          <a:p>
            <a:r>
              <a:rPr lang="en-US" dirty="0"/>
              <a:t>Normal Mode Analysis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E530D-CE3A-4CA6-A395-E40192473A43}"/>
              </a:ext>
            </a:extLst>
          </p:cNvPr>
          <p:cNvSpPr txBox="1"/>
          <p:nvPr/>
        </p:nvSpPr>
        <p:spPr>
          <a:xfrm>
            <a:off x="349755" y="2756365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Harmonic Potentials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4. Molecular vibrations — Quantum Chemistry &amp;amp; Spectroscopy documentation">
            <a:extLst>
              <a:ext uri="{FF2B5EF4-FFF2-40B4-BE49-F238E27FC236}">
                <a16:creationId xmlns:a16="http://schemas.microsoft.com/office/drawing/2014/main" id="{23AA5E53-D778-4B2A-B898-00857A2B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99" y="2100469"/>
            <a:ext cx="2469354" cy="19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F1225-CF5B-4020-961D-B4D0E075BD27}"/>
              </a:ext>
            </a:extLst>
          </p:cNvPr>
          <p:cNvSpPr txBox="1"/>
          <p:nvPr/>
        </p:nvSpPr>
        <p:spPr>
          <a:xfrm>
            <a:off x="5780709" y="4173103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Oscillatory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BEEA5-739A-43A4-83E8-1D165E2F24DE}"/>
              </a:ext>
            </a:extLst>
          </p:cNvPr>
          <p:cNvSpPr txBox="1"/>
          <p:nvPr/>
        </p:nvSpPr>
        <p:spPr>
          <a:xfrm>
            <a:off x="5731017" y="387392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Equilibrium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CA9C4-10FA-4774-97E5-440EA8126489}"/>
              </a:ext>
            </a:extLst>
          </p:cNvPr>
          <p:cNvSpPr txBox="1"/>
          <p:nvPr/>
        </p:nvSpPr>
        <p:spPr>
          <a:xfrm>
            <a:off x="612390" y="510540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B3D67-EDB9-4CBA-96A1-1BF08036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31" y="4217774"/>
            <a:ext cx="2206054" cy="2279138"/>
          </a:xfrm>
          <a:prstGeom prst="rect">
            <a:avLst/>
          </a:prstGeom>
        </p:spPr>
      </p:pic>
      <p:pic>
        <p:nvPicPr>
          <p:cNvPr id="15" name="Picture 14" descr="Map&#10;&#10;Description automatically generated with low confidence">
            <a:extLst>
              <a:ext uri="{FF2B5EF4-FFF2-40B4-BE49-F238E27FC236}">
                <a16:creationId xmlns:a16="http://schemas.microsoft.com/office/drawing/2014/main" id="{CB4F0455-5C1D-4505-8065-2849C021F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73" y="2208572"/>
            <a:ext cx="3769725" cy="39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7410-AA6D-46B5-80A9-AEF11122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NMA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00B75-9D85-49E8-8D29-72F37A9A3C4A}"/>
              </a:ext>
            </a:extLst>
          </p:cNvPr>
          <p:cNvSpPr txBox="1"/>
          <p:nvPr/>
        </p:nvSpPr>
        <p:spPr>
          <a:xfrm>
            <a:off x="4676593" y="26097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/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/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blipFill>
                <a:blip r:embed="rId3"/>
                <a:stretch>
                  <a:fillRect l="-6587" r="-41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6D1104-6865-4C2D-A667-543EB0968C46}"/>
              </a:ext>
            </a:extLst>
          </p:cNvPr>
          <p:cNvSpPr txBox="1"/>
          <p:nvPr/>
        </p:nvSpPr>
        <p:spPr>
          <a:xfrm>
            <a:off x="1430624" y="3821244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B787-5E4F-4E6C-B56D-54AE8344379E}"/>
              </a:ext>
            </a:extLst>
          </p:cNvPr>
          <p:cNvSpPr txBox="1"/>
          <p:nvPr/>
        </p:nvSpPr>
        <p:spPr>
          <a:xfrm>
            <a:off x="828616" y="4966155"/>
            <a:ext cx="19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Of  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B0DAE-A65B-40D1-BA82-68A423841A31}"/>
              </a:ext>
            </a:extLst>
          </p:cNvPr>
          <p:cNvSpPr txBox="1"/>
          <p:nvPr/>
        </p:nvSpPr>
        <p:spPr>
          <a:xfrm>
            <a:off x="1243313" y="249868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/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EB165A-3E38-4457-B879-6882FED68C30}"/>
              </a:ext>
            </a:extLst>
          </p:cNvPr>
          <p:cNvSpPr txBox="1"/>
          <p:nvPr/>
        </p:nvSpPr>
        <p:spPr>
          <a:xfrm>
            <a:off x="4237850" y="3197822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Such That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E0BDD-32DF-494F-975D-ECA3069D86DF}"/>
              </a:ext>
            </a:extLst>
          </p:cNvPr>
          <p:cNvSpPr txBox="1"/>
          <p:nvPr/>
        </p:nvSpPr>
        <p:spPr>
          <a:xfrm>
            <a:off x="4009645" y="4864354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Network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60965-F8B1-4543-9316-28AB2CAC61FC}"/>
              </a:ext>
            </a:extLst>
          </p:cNvPr>
          <p:cNvSpPr txBox="1"/>
          <p:nvPr/>
        </p:nvSpPr>
        <p:spPr>
          <a:xfrm>
            <a:off x="8847668" y="18105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Hessian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0419D-CA44-4BC2-9FA6-70269DEB6754}"/>
              </a:ext>
            </a:extLst>
          </p:cNvPr>
          <p:cNvSpPr txBox="1"/>
          <p:nvPr/>
        </p:nvSpPr>
        <p:spPr>
          <a:xfrm>
            <a:off x="3190046" y="1810558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E95C1-9B99-405E-BD0F-7BB6E5C578BD}"/>
              </a:ext>
            </a:extLst>
          </p:cNvPr>
          <p:cNvSpPr/>
          <p:nvPr/>
        </p:nvSpPr>
        <p:spPr>
          <a:xfrm>
            <a:off x="651933" y="2262846"/>
            <a:ext cx="6079067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ACAED-F245-4BE2-BBDD-DEDF2FAE35DE}"/>
              </a:ext>
            </a:extLst>
          </p:cNvPr>
          <p:cNvSpPr/>
          <p:nvPr/>
        </p:nvSpPr>
        <p:spPr>
          <a:xfrm>
            <a:off x="7536700" y="2258154"/>
            <a:ext cx="3898865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/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5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4AD8-63CE-4579-87E6-EC1C53FA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Network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803E-1A49-41BE-AE17-2256D3B6E867}"/>
              </a:ext>
            </a:extLst>
          </p:cNvPr>
          <p:cNvSpPr txBox="1"/>
          <p:nvPr/>
        </p:nvSpPr>
        <p:spPr>
          <a:xfrm>
            <a:off x="1484311" y="2653294"/>
            <a:ext cx="355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Coarse Graining (C</a:t>
            </a:r>
            <a:r>
              <a:rPr lang="el-GR" baseline="-25000" dirty="0"/>
              <a:t>α</a:t>
            </a:r>
            <a:r>
              <a:rPr lang="en-US" dirty="0"/>
              <a:t> Atoms)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C928E-EC93-452B-837F-B06EA441A09A}"/>
              </a:ext>
            </a:extLst>
          </p:cNvPr>
          <p:cNvSpPr txBox="1"/>
          <p:nvPr/>
        </p:nvSpPr>
        <p:spPr>
          <a:xfrm>
            <a:off x="1590910" y="3453798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Mass-Spring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/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640948-F708-42EC-8AD6-40E07925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78" y="2010161"/>
            <a:ext cx="4589745" cy="4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9CB1-3ED3-4401-89D0-A479D61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59" y="20499"/>
            <a:ext cx="10018713" cy="1752599"/>
          </a:xfrm>
        </p:spPr>
        <p:txBody>
          <a:bodyPr/>
          <a:lstStyle/>
          <a:p>
            <a:r>
              <a:rPr lang="en-US" dirty="0"/>
              <a:t>ANM Hessian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68CF-021A-45C4-BB46-09EC707E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0" y="3630278"/>
            <a:ext cx="3962953" cy="1705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/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D28A985-0408-48C1-B57B-55B51B1B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23" y="2027098"/>
            <a:ext cx="4380349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998-493F-422E-98AB-6B332265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/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blipFill>
                <a:blip r:embed="rId2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D1A08A-0DEA-4C57-B1C3-24FB889A126D}"/>
              </a:ext>
            </a:extLst>
          </p:cNvPr>
          <p:cNvSpPr txBox="1"/>
          <p:nvPr/>
        </p:nvSpPr>
        <p:spPr>
          <a:xfrm>
            <a:off x="150852" y="2904764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Distance</a:t>
            </a:r>
          </a:p>
          <a:p>
            <a:pPr algn="ctr"/>
            <a:r>
              <a:rPr lang="en-US" dirty="0"/>
              <a:t>Fluctuations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874B2-9FFA-441A-BD73-0C26B35EEF79}"/>
              </a:ext>
            </a:extLst>
          </p:cNvPr>
          <p:cNvSpPr txBox="1"/>
          <p:nvPr/>
        </p:nvSpPr>
        <p:spPr>
          <a:xfrm>
            <a:off x="716045" y="397103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/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blipFill>
                <a:blip r:embed="rId3"/>
                <a:stretch>
                  <a:fillRect r="-102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/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4D9AF4F-E63A-4440-89E8-C669004019EC}"/>
              </a:ext>
            </a:extLst>
          </p:cNvPr>
          <p:cNvSpPr txBox="1"/>
          <p:nvPr/>
        </p:nvSpPr>
        <p:spPr>
          <a:xfrm>
            <a:off x="679177" y="4828047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 Inverse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020E3E-487C-4791-8BB1-C374C8454A0A}"/>
              </a:ext>
            </a:extLst>
          </p:cNvPr>
          <p:cNvGrpSpPr/>
          <p:nvPr/>
        </p:nvGrpSpPr>
        <p:grpSpPr>
          <a:xfrm>
            <a:off x="5927674" y="3063966"/>
            <a:ext cx="5778446" cy="2067907"/>
            <a:chOff x="2273542" y="2674706"/>
            <a:chExt cx="7735253" cy="27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/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</m:e>
                        </m:nary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blipFill>
                  <a:blip r:embed="rId5"/>
                  <a:stretch>
                    <a:fillRect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1997CF-F0C2-48D7-AE9D-FB20A2BC8259}"/>
                </a:ext>
              </a:extLst>
            </p:cNvPr>
            <p:cNvSpPr/>
            <p:nvPr/>
          </p:nvSpPr>
          <p:spPr>
            <a:xfrm>
              <a:off x="4219661" y="3496113"/>
              <a:ext cx="570452" cy="11157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9B91BB-7E31-4ABA-988A-866100C8919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504887" y="4611848"/>
              <a:ext cx="0" cy="419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74E991-3440-4EB2-8342-92FFB7F46A6C}"/>
                </a:ext>
              </a:extLst>
            </p:cNvPr>
            <p:cNvSpPr txBox="1"/>
            <p:nvPr/>
          </p:nvSpPr>
          <p:spPr>
            <a:xfrm>
              <a:off x="3292343" y="5030884"/>
              <a:ext cx="218154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Lowest Frequencies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4C9889-68BB-4280-89A6-80E8C3BE739F}"/>
                </a:ext>
              </a:extLst>
            </p:cNvPr>
            <p:cNvSpPr/>
            <p:nvPr/>
          </p:nvSpPr>
          <p:spPr>
            <a:xfrm>
              <a:off x="3649209" y="3317840"/>
              <a:ext cx="469785" cy="28942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6D532-8964-4B12-B4FC-6F3F6FBAFC0E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884102" y="2887898"/>
              <a:ext cx="8390" cy="429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8C4E52-D6F3-4377-B0A9-D227724D84AD}"/>
                </a:ext>
              </a:extLst>
            </p:cNvPr>
            <p:cNvCxnSpPr>
              <a:cxnSpLocks/>
            </p:cNvCxnSpPr>
            <p:nvPr/>
          </p:nvCxnSpPr>
          <p:spPr>
            <a:xfrm>
              <a:off x="3909270" y="2877424"/>
              <a:ext cx="209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B537CD-E082-46DB-BF5C-A04DC24728BE}"/>
                </a:ext>
              </a:extLst>
            </p:cNvPr>
            <p:cNvSpPr txBox="1"/>
            <p:nvPr/>
          </p:nvSpPr>
          <p:spPr>
            <a:xfrm>
              <a:off x="4177593" y="2674706"/>
              <a:ext cx="1427415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# Of Modes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D9770C-0089-44FB-9BFD-F2B3E28933DF}"/>
                </a:ext>
              </a:extLst>
            </p:cNvPr>
            <p:cNvSpPr/>
            <p:nvPr/>
          </p:nvSpPr>
          <p:spPr>
            <a:xfrm>
              <a:off x="4865483" y="3776285"/>
              <a:ext cx="1528177" cy="5776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CCE0ED-FD95-40AE-B559-FFF37FA393B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6393660" y="4065086"/>
              <a:ext cx="535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637A6-29C0-4A1E-A277-1D4264DE104C}"/>
                </a:ext>
              </a:extLst>
            </p:cNvPr>
            <p:cNvSpPr txBox="1"/>
            <p:nvPr/>
          </p:nvSpPr>
          <p:spPr>
            <a:xfrm>
              <a:off x="6993286" y="3869314"/>
              <a:ext cx="301550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Eigenvectors/Normal Modes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6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6D68-894C-4C2F-830C-18093786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8889E-143D-48EC-886F-5CB85A013885}"/>
              </a:ext>
            </a:extLst>
          </p:cNvPr>
          <p:cNvGrpSpPr/>
          <p:nvPr/>
        </p:nvGrpSpPr>
        <p:grpSpPr>
          <a:xfrm>
            <a:off x="1312869" y="1984373"/>
            <a:ext cx="1828800" cy="4171471"/>
            <a:chOff x="1407118" y="-536966"/>
            <a:chExt cx="1828800" cy="63631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EE22F-E9C3-46F2-86D0-0AA16F2593EA}"/>
                </a:ext>
              </a:extLst>
            </p:cNvPr>
            <p:cNvSpPr/>
            <p:nvPr/>
          </p:nvSpPr>
          <p:spPr>
            <a:xfrm>
              <a:off x="1407118" y="773858"/>
              <a:ext cx="1828800" cy="50523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830E97-DBBF-44B2-BFDD-40D5BF7543C3}"/>
                </a:ext>
              </a:extLst>
            </p:cNvPr>
            <p:cNvSpPr/>
            <p:nvPr/>
          </p:nvSpPr>
          <p:spPr>
            <a:xfrm>
              <a:off x="1407118" y="-536966"/>
              <a:ext cx="1828800" cy="131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2CD7C7-873D-4E80-B7B2-708A580BF66B}"/>
              </a:ext>
            </a:extLst>
          </p:cNvPr>
          <p:cNvSpPr/>
          <p:nvPr/>
        </p:nvSpPr>
        <p:spPr>
          <a:xfrm>
            <a:off x="1715540" y="313580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PDB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76035-1574-479E-9696-C7F6171D0E6B}"/>
              </a:ext>
            </a:extLst>
          </p:cNvPr>
          <p:cNvSpPr/>
          <p:nvPr/>
        </p:nvSpPr>
        <p:spPr>
          <a:xfrm>
            <a:off x="1715539" y="3946101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Cutoff Distance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7C103-A0BE-4D1A-A538-A063F7392C06}"/>
              </a:ext>
            </a:extLst>
          </p:cNvPr>
          <p:cNvSpPr/>
          <p:nvPr/>
        </p:nvSpPr>
        <p:spPr>
          <a:xfrm>
            <a:off x="1715539" y="4756395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 Of Modes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FC4D4-845C-478D-8D30-1F5D34F5F52F}"/>
              </a:ext>
            </a:extLst>
          </p:cNvPr>
          <p:cNvSpPr/>
          <p:nvPr/>
        </p:nvSpPr>
        <p:spPr>
          <a:xfrm>
            <a:off x="3855581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C-alpha Atoms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DBDC-B9E5-4DAC-8033-40795464BFEE}"/>
              </a:ext>
            </a:extLst>
          </p:cNvPr>
          <p:cNvSpPr/>
          <p:nvPr/>
        </p:nvSpPr>
        <p:spPr>
          <a:xfrm>
            <a:off x="5523315" y="396245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Hessian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F3BAB-9C89-4632-8BDC-6016EC331DC8}"/>
              </a:ext>
            </a:extLst>
          </p:cNvPr>
          <p:cNvSpPr/>
          <p:nvPr/>
        </p:nvSpPr>
        <p:spPr>
          <a:xfrm>
            <a:off x="6942453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Solve Eigensystem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ACEDCD-9B12-4322-B43E-BBC58E66BF1C}"/>
              </a:ext>
            </a:extLst>
          </p:cNvPr>
          <p:cNvSpPr/>
          <p:nvPr/>
        </p:nvSpPr>
        <p:spPr>
          <a:xfrm>
            <a:off x="10014746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Distance Fluctuations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8924FB-29F0-4CEF-A620-70E70C92A9CC}"/>
              </a:ext>
            </a:extLst>
          </p:cNvPr>
          <p:cNvSpPr/>
          <p:nvPr/>
        </p:nvSpPr>
        <p:spPr>
          <a:xfrm>
            <a:off x="8478599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Inverse</a:t>
            </a:r>
          </a:p>
        </p:txBody>
      </p:sp>
    </p:spTree>
    <p:extLst>
      <p:ext uri="{BB962C8B-B14F-4D97-AF65-F5344CB8AC3E}">
        <p14:creationId xmlns:p14="http://schemas.microsoft.com/office/powerpoint/2010/main" val="23960826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A575974FBA874A924B7445D3FF2069" ma:contentTypeVersion="13" ma:contentTypeDescription="Create a new document." ma:contentTypeScope="" ma:versionID="b88baa0b9e3d94fb6527f8466630e89e">
  <xsd:schema xmlns:xsd="http://www.w3.org/2001/XMLSchema" xmlns:xs="http://www.w3.org/2001/XMLSchema" xmlns:p="http://schemas.microsoft.com/office/2006/metadata/properties" xmlns:ns3="14d80c9c-1c10-4487-b3f1-db7cdad4a597" xmlns:ns4="1a60e99e-f0f1-4f40-be2a-670c65e6209e" targetNamespace="http://schemas.microsoft.com/office/2006/metadata/properties" ma:root="true" ma:fieldsID="8728741d7efde8dad63f8e678c85a1c7" ns3:_="" ns4:_="">
    <xsd:import namespace="14d80c9c-1c10-4487-b3f1-db7cdad4a597"/>
    <xsd:import namespace="1a60e99e-f0f1-4f40-be2a-670c65e620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80c9c-1c10-4487-b3f1-db7cdad4a5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0e99e-f0f1-4f40-be2a-670c65e620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D3B319-E62A-4109-A22E-C1D3BC4C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80c9c-1c10-4487-b3f1-db7cdad4a597"/>
    <ds:schemaRef ds:uri="1a60e99e-f0f1-4f40-be2a-670c65e620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3DA1D6-3131-4412-AF55-93C28C99DE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4AE2AD-ACB8-4758-A880-F637620F72DF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1a60e99e-f0f1-4f40-be2a-670c65e6209e"/>
    <ds:schemaRef ds:uri="14d80c9c-1c10-4487-b3f1-db7cdad4a597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606</TotalTime>
  <Words>256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Corbel</vt:lpstr>
      <vt:lpstr>Gill Sans MT</vt:lpstr>
      <vt:lpstr>Wingdings 2</vt:lpstr>
      <vt:lpstr>Dividend</vt:lpstr>
      <vt:lpstr>Quasi Rigid Domain Decomposition Of Icosahedral Capsids</vt:lpstr>
      <vt:lpstr>Goal</vt:lpstr>
      <vt:lpstr>Quasi Rigidity</vt:lpstr>
      <vt:lpstr>Normal Mode Analysis Features</vt:lpstr>
      <vt:lpstr>Setting up NMA</vt:lpstr>
      <vt:lpstr>Anisotropic Network Model</vt:lpstr>
      <vt:lpstr>ANM Hessian</vt:lpstr>
      <vt:lpstr>Formulation</vt:lpstr>
      <vt:lpstr>Overview Of NMA</vt:lpstr>
      <vt:lpstr>PowerPoint Presentation</vt:lpstr>
      <vt:lpstr>Mode  Visualization</vt:lpstr>
      <vt:lpstr>Domain Decomposition: Clustering Problem</vt:lpstr>
      <vt:lpstr>Spectral Clustering</vt:lpstr>
      <vt:lpstr>Spectral Clustering Quality</vt:lpstr>
      <vt:lpstr>Results: 1a34</vt:lpstr>
      <vt:lpstr>Results: 1Cwp</vt:lpstr>
      <vt:lpstr>Results: 1dwn</vt:lpstr>
      <vt:lpstr>Results: 3dkt</vt:lpstr>
      <vt:lpstr>END</vt:lpstr>
      <vt:lpstr>Drawbacks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Quasi Rigid Domain Decomposition Of Viral Capsids</dc:title>
  <dc:creator>Colin Brown</dc:creator>
  <cp:lastModifiedBy>Colin Brown</cp:lastModifiedBy>
  <cp:revision>2</cp:revision>
  <dcterms:created xsi:type="dcterms:W3CDTF">2021-09-30T09:43:35Z</dcterms:created>
  <dcterms:modified xsi:type="dcterms:W3CDTF">2022-02-08T00:35:41Z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0x010100D8A575974FBA874A924B7445D3FF2069</vt:lpwstr>
  </property>
</Properties>
</file>